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335" r:id="rId3"/>
    <p:sldId id="269" r:id="rId4"/>
    <p:sldId id="1346" r:id="rId5"/>
    <p:sldId id="1341" r:id="rId6"/>
    <p:sldId id="268" r:id="rId7"/>
    <p:sldId id="1338" r:id="rId8"/>
    <p:sldId id="257" r:id="rId9"/>
    <p:sldId id="1339" r:id="rId10"/>
    <p:sldId id="1351" r:id="rId11"/>
    <p:sldId id="1340" r:id="rId12"/>
    <p:sldId id="267" r:id="rId13"/>
    <p:sldId id="1342" r:id="rId14"/>
    <p:sldId id="1344" r:id="rId15"/>
    <p:sldId id="1343" r:id="rId16"/>
    <p:sldId id="1336" r:id="rId17"/>
    <p:sldId id="258" r:id="rId18"/>
    <p:sldId id="259" r:id="rId19"/>
    <p:sldId id="270" r:id="rId20"/>
    <p:sldId id="1323" r:id="rId21"/>
    <p:sldId id="1331" r:id="rId22"/>
    <p:sldId id="1334" r:id="rId23"/>
    <p:sldId id="539" r:id="rId24"/>
    <p:sldId id="922" r:id="rId25"/>
    <p:sldId id="1347" r:id="rId26"/>
    <p:sldId id="1289" r:id="rId27"/>
    <p:sldId id="1290" r:id="rId28"/>
    <p:sldId id="260" r:id="rId29"/>
    <p:sldId id="261" r:id="rId30"/>
    <p:sldId id="1349" r:id="rId31"/>
    <p:sldId id="1224" r:id="rId32"/>
    <p:sldId id="289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504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divoka@pestouni-rac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3851978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skica, umění, ilustrace, obraz&#10;&#10;Popis byl vytvořen automaticky">
            <a:extLst>
              <a:ext uri="{FF2B5EF4-FFF2-40B4-BE49-F238E27FC236}">
                <a16:creationId xmlns:a16="http://schemas.microsoft.com/office/drawing/2014/main" id="{7C91420F-4EE5-E1A2-4E9B-D07A1BF10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65" b="5750"/>
          <a:stretch/>
        </p:blipFill>
        <p:spPr>
          <a:xfrm>
            <a:off x="2186591" y="10"/>
            <a:ext cx="6957409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2381"/>
            <a:ext cx="2976003" cy="2640247"/>
          </a:xfrm>
        </p:spPr>
        <p:txBody>
          <a:bodyPr>
            <a:normAutofit fontScale="90000"/>
          </a:bodyPr>
          <a:lstStyle/>
          <a:p>
            <a:b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Kde se nacházíme </a:t>
            </a:r>
            <a:b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 oblasti duševního zdraví dětí </a:t>
            </a:r>
            <a:b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 dospívajících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436" y="6009802"/>
            <a:ext cx="2479567" cy="66580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Mgr. Jana Divoká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_Důležitost aktivit pro duševní pohodu">
            <a:extLst>
              <a:ext uri="{FF2B5EF4-FFF2-40B4-BE49-F238E27FC236}">
                <a16:creationId xmlns:a16="http://schemas.microsoft.com/office/drawing/2014/main" id="{3B9609B5-55F9-DBBA-9B57-1F7F9B8A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8" r="57931" b="6334"/>
          <a:stretch/>
        </p:blipFill>
        <p:spPr>
          <a:xfrm>
            <a:off x="112733" y="420540"/>
            <a:ext cx="8880417" cy="5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_Jak děti řeší problémy">
            <a:extLst>
              <a:ext uri="{FF2B5EF4-FFF2-40B4-BE49-F238E27FC236}">
                <a16:creationId xmlns:a16="http://schemas.microsoft.com/office/drawing/2014/main" id="{438FA755-54D8-4BEC-B98D-FC72E9190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245779"/>
            <a:ext cx="871728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02AF2E5-985A-DABD-163D-8FCE50235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912" y="3429000"/>
            <a:ext cx="7886700" cy="1132696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Sociální sítě = zdroj úzkosti?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9905218D-DF01-9BD1-53AC-D93F0956B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36026"/>
            <a:ext cx="7886700" cy="234990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cs-CZ" sz="2400" b="1" dirty="0">
                <a:latin typeface="+mj-lt"/>
              </a:rPr>
              <a:t>Přístup k informacím</a:t>
            </a:r>
            <a:endParaRPr lang="cs-CZ" sz="2400" b="1" i="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  <a:latin typeface="+mj-lt"/>
              </a:rPr>
              <a:t>Prezentovat se</a:t>
            </a:r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  <a:latin typeface="+mj-lt"/>
              </a:rPr>
              <a:t>Kontakt s vrstevníky se stejnými zálibami, se všemi najednou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latin typeface="+mj-lt"/>
              </a:rPr>
              <a:t>N</a:t>
            </a:r>
            <a:r>
              <a:rPr lang="cs-CZ" sz="2400" b="1" i="0" dirty="0">
                <a:effectLst/>
                <a:latin typeface="+mj-lt"/>
              </a:rPr>
              <a:t>enuceně se přimíchat do rozhovoru ostatních a spřátelit se</a:t>
            </a:r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  <a:latin typeface="+mj-lt"/>
              </a:rPr>
              <a:t>Zábava</a:t>
            </a:r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  <a:latin typeface="+mj-lt"/>
              </a:rPr>
              <a:t>Móda a trendy</a:t>
            </a:r>
          </a:p>
          <a:p>
            <a:pPr>
              <a:lnSpc>
                <a:spcPct val="90000"/>
              </a:lnSpc>
            </a:pPr>
            <a:endParaRPr lang="cs-CZ" sz="2000" b="0" i="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cs-CZ" sz="28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</a:rPr>
              <a:t>ALE TAKÉ MOŽNOST BÝT RYCHLE POMLUVEN/A, ZNEMOŽNĚN/A, NEVYHODNOTIT DOBŘE INFORMACI…</a:t>
            </a:r>
          </a:p>
          <a:p>
            <a:pPr>
              <a:lnSpc>
                <a:spcPct val="90000"/>
              </a:lnSpc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„Dal/a mi zobrazeno…“</a:t>
            </a:r>
            <a:endParaRPr lang="cs-CZ" sz="2800" b="1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endParaRPr lang="cs-CZ" sz="800" dirty="0"/>
          </a:p>
        </p:txBody>
      </p:sp>
      <p:pic>
        <p:nvPicPr>
          <p:cNvPr id="6" name="Obrázek 5" descr="Obsah obrázku světlo, Purpurová, nachový, laser&#10;&#10;Popis byl vytvořen automaticky">
            <a:extLst>
              <a:ext uri="{FF2B5EF4-FFF2-40B4-BE49-F238E27FC236}">
                <a16:creationId xmlns:a16="http://schemas.microsoft.com/office/drawing/2014/main" id="{81B3AAD4-713D-CC35-9F16-ABACF615F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87" r="-2" b="4047"/>
          <a:stretch/>
        </p:blipFill>
        <p:spPr>
          <a:xfrm>
            <a:off x="1065195" y="68826"/>
            <a:ext cx="7044135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750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76C01-5434-26C7-AB19-3459AA8D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FOMO – Fear of Missing Out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-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Strach, </a:t>
            </a:r>
            <a:r>
              <a:rPr lang="cs-CZ" noProof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že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noProof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něco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noProof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zmeškám…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E9634-6C2B-7C80-838D-97288F213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Pocit, že ostatní zažívají něco lepšího, zatímco já jsem „mimo dění“.</a:t>
            </a:r>
          </a:p>
          <a:p>
            <a:pPr marL="0" indent="0">
              <a:buNone/>
            </a:pPr>
            <a:r>
              <a:rPr lang="cs-CZ" dirty="0"/>
              <a:t>Způsobuje úzkost a stres z neustálého sledování sociálních sítí.</a:t>
            </a:r>
          </a:p>
          <a:p>
            <a:pPr marL="0" indent="0">
              <a:buNone/>
            </a:pPr>
            <a:r>
              <a:rPr lang="cs-CZ" dirty="0"/>
              <a:t>Umocněno upravenými a vybranými příspěvky na Instagramu, </a:t>
            </a:r>
            <a:r>
              <a:rPr lang="cs-CZ" dirty="0" err="1"/>
              <a:t>TikToku</a:t>
            </a:r>
            <a:r>
              <a:rPr lang="cs-CZ" dirty="0"/>
              <a:t>, Snapchatu.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📊 </a:t>
            </a:r>
            <a:r>
              <a:rPr lang="cs-CZ" b="1" dirty="0"/>
              <a:t>Dopady na duševní zdraví: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 </a:t>
            </a:r>
            <a:r>
              <a:rPr lang="cs-CZ" b="1" dirty="0"/>
              <a:t>Úzkost a deprese</a:t>
            </a:r>
            <a:r>
              <a:rPr lang="cs-CZ" dirty="0"/>
              <a:t> – neustálé porovnávání se s „lepšími životy“ ostatních.</a:t>
            </a:r>
          </a:p>
          <a:p>
            <a:pPr marL="0" indent="0">
              <a:buNone/>
            </a:pPr>
            <a:r>
              <a:rPr lang="cs-CZ" dirty="0"/>
              <a:t>	 </a:t>
            </a:r>
            <a:r>
              <a:rPr lang="cs-CZ" b="1" dirty="0"/>
              <a:t>Závislost na notifikacích</a:t>
            </a:r>
            <a:r>
              <a:rPr lang="cs-CZ" dirty="0"/>
              <a:t> – nutkání neustále kontrolovat telefon.</a:t>
            </a:r>
          </a:p>
          <a:p>
            <a:pPr marL="0" indent="0">
              <a:buNone/>
            </a:pPr>
            <a:r>
              <a:rPr lang="cs-CZ" dirty="0"/>
              <a:t>	 </a:t>
            </a:r>
            <a:r>
              <a:rPr lang="cs-CZ" b="1" dirty="0"/>
              <a:t>Špatná kvalita spánku</a:t>
            </a:r>
            <a:r>
              <a:rPr lang="cs-CZ" dirty="0"/>
              <a:t> – 95 % dospívajících používá telefon těsně před spaním.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sz="5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SLEDOVÁNÍ POLOHY? </a:t>
            </a:r>
          </a:p>
        </p:txBody>
      </p:sp>
    </p:spTree>
    <p:extLst>
      <p:ext uri="{BB962C8B-B14F-4D97-AF65-F5344CB8AC3E}">
        <p14:creationId xmlns:p14="http://schemas.microsoft.com/office/powerpoint/2010/main" val="4258249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7A6EE-DBD0-5EAB-0BDB-953CA9DB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Srovnávání se s ostatními a zkreslená realita sociálních sítí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6B14B-1509-0548-967D-C2E2867F5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Sociální sítě ukazují </a:t>
            </a:r>
            <a:r>
              <a:rPr lang="cs-CZ" b="1" dirty="0"/>
              <a:t>upravené, nereálné životy</a:t>
            </a:r>
            <a:r>
              <a:rPr lang="cs-CZ" dirty="0"/>
              <a:t>, což vede k nízké sebedůvěře.</a:t>
            </a:r>
          </a:p>
          <a:p>
            <a:pPr marL="0" indent="0">
              <a:buNone/>
            </a:pPr>
            <a:r>
              <a:rPr lang="cs-CZ" dirty="0"/>
              <a:t>Ideály krásy, úspěchu a popularity jsou často </a:t>
            </a:r>
            <a:r>
              <a:rPr lang="cs-CZ" b="1" dirty="0"/>
              <a:t>nerealistické a toxické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📊 </a:t>
            </a:r>
            <a:r>
              <a:rPr lang="cs-CZ" b="1" dirty="0"/>
              <a:t>Dopady na duševní zdraví: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Poruchy příjmu potravy</a:t>
            </a:r>
            <a:r>
              <a:rPr lang="cs-CZ" dirty="0"/>
              <a:t> – tlak na štíhlost a dokonalost zvyšuje anorexii/bulimii.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Úzkosti a deprese</a:t>
            </a:r>
            <a:r>
              <a:rPr lang="cs-CZ" dirty="0"/>
              <a:t> – pocit „nejsem dost dobrý“ vede k psychickým problémům.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Snížená životní spokojenost</a:t>
            </a:r>
            <a:r>
              <a:rPr lang="cs-CZ" dirty="0"/>
              <a:t> – 62 % mladých se po sledování sociálních sítí cítí hůře.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sz="51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POMÁHAJÍ PŘÍKLADY? </a:t>
            </a:r>
          </a:p>
        </p:txBody>
      </p:sp>
    </p:spTree>
    <p:extLst>
      <p:ext uri="{BB962C8B-B14F-4D97-AF65-F5344CB8AC3E}">
        <p14:creationId xmlns:p14="http://schemas.microsoft.com/office/powerpoint/2010/main" val="56713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A0C14-F7D0-773E-5111-1E512382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Kyberšikana (</a:t>
            </a:r>
            <a:r>
              <a:rPr lang="cs-CZ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Cyberbullying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5F07F9-4B84-90FC-27A6-C4B32DDC6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Šikana prostřednictvím sociálních sítí, zpráv, e-mailů (urážky, ponižování, vydírání).</a:t>
            </a:r>
          </a:p>
          <a:p>
            <a:pPr marL="0" indent="0">
              <a:buNone/>
            </a:pPr>
            <a:r>
              <a:rPr lang="cs-CZ" dirty="0"/>
              <a:t>Anonymita internetu umožňuje agresorům útočit snadněji než ve skutečném životě.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b="1" dirty="0"/>
              <a:t>Oběti se cítí bezmocné</a:t>
            </a:r>
            <a:r>
              <a:rPr lang="cs-CZ" dirty="0"/>
              <a:t> – kyberšikana probíhá 24/7, není kam „utéct“.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📊 </a:t>
            </a:r>
            <a:r>
              <a:rPr lang="cs-CZ" b="1" dirty="0"/>
              <a:t>Dopady na duševní zdraví: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Nízké sebevědomí</a:t>
            </a:r>
            <a:r>
              <a:rPr lang="cs-CZ" dirty="0"/>
              <a:t> – oběti se stahují do sebe, bojí se komunikovat.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dirty="0"/>
              <a:t>Sebepoškozování</a:t>
            </a:r>
            <a:r>
              <a:rPr lang="cs-CZ" dirty="0"/>
              <a:t> – 35 % obětí kyberšikany vykazuje sklony k sebepoškozování.</a:t>
            </a:r>
          </a:p>
          <a:p>
            <a:pPr marL="0" indent="0">
              <a:buNone/>
            </a:pPr>
            <a:r>
              <a:rPr lang="cs-CZ" dirty="0"/>
              <a:t>	 </a:t>
            </a:r>
            <a:r>
              <a:rPr lang="cs-CZ" b="1" dirty="0"/>
              <a:t>Sebevražedné myšlenky</a:t>
            </a:r>
            <a:r>
              <a:rPr lang="cs-CZ" dirty="0"/>
              <a:t> – riziko deprese a úzkostných poruch.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62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3851978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lustrace, anime, manga, Animace&#10;&#10;Obsah vygenerovaný umělou inteligencí může být nesprávný.">
            <a:extLst>
              <a:ext uri="{FF2B5EF4-FFF2-40B4-BE49-F238E27FC236}">
                <a16:creationId xmlns:a16="http://schemas.microsoft.com/office/drawing/2014/main" id="{CAAE48D5-ED93-ECB8-5290-C3C1E352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432"/>
          <a:stretch/>
        </p:blipFill>
        <p:spPr>
          <a:xfrm>
            <a:off x="2186591" y="10"/>
            <a:ext cx="6957409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BBDDE2-8149-9FA0-0F26-3CAF557E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37" y="2852381"/>
            <a:ext cx="2371455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br>
              <a:rPr lang="en-US" sz="2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900" b="1" noProof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„Nejvíce mě překvapilo, že na sobě budu muset pracovat já…“</a:t>
            </a:r>
            <a:endParaRPr lang="en-US" sz="29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3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Vztahy se spolužáky a kolektivem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Šikana a její různé formy - psychická, fyzická, kyberšikana</a:t>
            </a:r>
          </a:p>
          <a:p>
            <a:r>
              <a:rPr lang="cs-CZ" dirty="0"/>
              <a:t>Sociální izolace, pocit vyčlenění nebo osamělosti</a:t>
            </a:r>
          </a:p>
          <a:p>
            <a:r>
              <a:rPr lang="cs-CZ" dirty="0"/>
              <a:t>Dynamika skupiny - tlak na výkon, soutěživost, příležitost k přátelství</a:t>
            </a:r>
          </a:p>
          <a:p>
            <a:r>
              <a:rPr lang="cs-CZ" dirty="0"/>
              <a:t>Přijímací zkoušky – „na učňáky chodí jen…“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Vztahy s pedagogy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Způsob komunikace a jeho vliv na duševní pohodu žáků </a:t>
            </a:r>
          </a:p>
          <a:p>
            <a:pPr marL="0" indent="0">
              <a:buNone/>
            </a:pPr>
            <a:r>
              <a:rPr lang="cs-CZ" dirty="0"/>
              <a:t>(Děti mají strach, že učitel bude „nepříjemný“…)</a:t>
            </a:r>
          </a:p>
          <a:p>
            <a:r>
              <a:rPr lang="cs-CZ" dirty="0"/>
              <a:t>Autoritativní přístup versus partnerská spolupráce</a:t>
            </a:r>
          </a:p>
          <a:p>
            <a:pPr marL="0" indent="0" algn="ctr">
              <a:buNone/>
            </a:pPr>
            <a:r>
              <a:rPr lang="cs-CZ" dirty="0"/>
              <a:t> (Strach ze zesměšnění – rozebírání chyb před spolužáky…, formativní hodnocení)</a:t>
            </a:r>
          </a:p>
          <a:p>
            <a:r>
              <a:rPr lang="cs-CZ" dirty="0"/>
              <a:t>Podpora a porozumění ze strany pedagogických pracovníků (klima školy)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bloha, klobouk, savec, venku&#10;&#10;Popis byl vytvořen automaticky">
            <a:extLst>
              <a:ext uri="{FF2B5EF4-FFF2-40B4-BE49-F238E27FC236}">
                <a16:creationId xmlns:a16="http://schemas.microsoft.com/office/drawing/2014/main" id="{57E482A4-BB42-0415-8484-465B9BBB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6" r="2" b="2"/>
          <a:stretch/>
        </p:blipFill>
        <p:spPr>
          <a:xfrm>
            <a:off x="1891768" y="10"/>
            <a:ext cx="7252232" cy="6857990"/>
          </a:xfrm>
          <a:prstGeom prst="rect">
            <a:avLst/>
          </a:prstGeom>
        </p:spPr>
      </p:pic>
      <p:sp>
        <p:nvSpPr>
          <p:cNvPr id="48" name="Rectangle 4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C9A2BE-6424-AD06-E43D-3565ABFA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CHYBA = STRES</a:t>
            </a:r>
            <a:br>
              <a:rPr lang="en-US" sz="45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4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PROČ?</a:t>
            </a:r>
          </a:p>
        </p:txBody>
      </p:sp>
    </p:spTree>
    <p:extLst>
      <p:ext uri="{BB962C8B-B14F-4D97-AF65-F5344CB8AC3E}">
        <p14:creationId xmlns:p14="http://schemas.microsoft.com/office/powerpoint/2010/main" val="13939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0B233-A344-F166-7970-D1195AFE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11EAC5-C351-4279-CDEC-3976F5C1C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6672"/>
            <a:ext cx="206390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1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8A5D9-E61D-4819-BA14-891ADB30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 je stres? 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91ACCF-B12B-4486-A61A-4CC4737CF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Stres je tělesnou a duševní reakcí na určitý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stresor</a:t>
            </a:r>
            <a:r>
              <a:rPr lang="cs-CZ" dirty="0">
                <a:solidFill>
                  <a:srgbClr val="13B11B"/>
                </a:solidFill>
              </a:rPr>
              <a:t> </a:t>
            </a:r>
            <a:r>
              <a:rPr lang="cs-CZ" dirty="0"/>
              <a:t>(vnitřní nebo vnější)</a:t>
            </a: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Stresor je vše, co ohrožuje rovnováhu organismu (homeostázu)</a:t>
            </a:r>
          </a:p>
          <a:p>
            <a:r>
              <a:rPr lang="cs-CZ" dirty="0"/>
              <a:t>Stresorem může být nepříjemná událost, její očekávání nebo i příjemná událost</a:t>
            </a:r>
          </a:p>
          <a:p>
            <a:r>
              <a:rPr lang="cs-CZ" dirty="0"/>
              <a:t>Stresor navozuje pocit </a:t>
            </a:r>
            <a:r>
              <a:rPr lang="cs-CZ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ohrožení</a:t>
            </a:r>
            <a:r>
              <a:rPr lang="cs-CZ" dirty="0"/>
              <a:t>, pocit </a:t>
            </a:r>
            <a:r>
              <a:rPr lang="cs-CZ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strachu</a:t>
            </a:r>
            <a:r>
              <a:rPr lang="cs-CZ" dirty="0"/>
              <a:t>,</a:t>
            </a:r>
            <a:r>
              <a:rPr lang="cs-CZ" dirty="0">
                <a:solidFill>
                  <a:srgbClr val="13B11B"/>
                </a:solidFill>
              </a:rPr>
              <a:t> </a:t>
            </a:r>
            <a:r>
              <a:rPr lang="cs-CZ" dirty="0"/>
              <a:t>že se něco stane, pocit </a:t>
            </a:r>
            <a:r>
              <a:rPr lang="cs-CZ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ztráty kontroly</a:t>
            </a:r>
          </a:p>
          <a:p>
            <a:pPr marL="0" indent="0">
              <a:buNone/>
            </a:pPr>
            <a:endParaRPr lang="cs-CZ" b="1" u="sng" dirty="0">
              <a:solidFill>
                <a:srgbClr val="13B11B"/>
              </a:solidFill>
            </a:endParaRPr>
          </a:p>
          <a:p>
            <a:endParaRPr lang="cs-CZ" b="1" u="sng" dirty="0">
              <a:solidFill>
                <a:srgbClr val="13B11B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643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3472A0-2A37-67E4-1302-D4D2AB222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3" y="274638"/>
            <a:ext cx="8229600" cy="114300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Stresové faktory u dětí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5E2B1-3F5D-5A38-5D24-771392393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53" y="164779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nová životní situace </a:t>
            </a:r>
            <a:r>
              <a:rPr lang="cs-CZ" sz="2800" dirty="0">
                <a:solidFill>
                  <a:srgbClr val="474747"/>
                </a:solidFill>
                <a:latin typeface="+mj-lt"/>
              </a:rPr>
              <a:t>(stěhování, narození sourozence, změna školy, učitele atp.)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dlouhodobé neshody rodičů, </a:t>
            </a:r>
            <a:r>
              <a:rPr lang="cs-CZ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</a:rPr>
              <a:t>rozvod rodičů, zvykání na střídavou péči</a:t>
            </a:r>
            <a:r>
              <a:rPr lang="cs-CZ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…</a:t>
            </a:r>
            <a:endParaRPr lang="cs-CZ" sz="2800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závažná nemoc nebo úmrtí </a:t>
            </a:r>
            <a:r>
              <a:rPr lang="cs-CZ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</a:rPr>
              <a:t>v rodině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z</a:t>
            </a:r>
            <a:r>
              <a:rPr lang="cs-CZ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</a:rPr>
              <a:t>neužívání, zanedbávání, týrání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</a:rPr>
              <a:t>problémy ve škole a školce </a:t>
            </a:r>
            <a:r>
              <a:rPr lang="cs-CZ" sz="2800" b="0" i="0" dirty="0">
                <a:solidFill>
                  <a:srgbClr val="474747"/>
                </a:solidFill>
                <a:effectLst/>
                <a:latin typeface="+mj-lt"/>
              </a:rPr>
              <a:t>(školní neúspěch, problémy s vrstevníky, šikana)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</a:rPr>
              <a:t>přehnaná očekávání a nároky okolí</a:t>
            </a:r>
          </a:p>
          <a:p>
            <a:pPr marL="0" indent="0">
              <a:buNone/>
            </a:pPr>
            <a:endParaRPr lang="cs-CZ" dirty="0">
              <a:solidFill>
                <a:srgbClr val="474747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ALE I POZITIVNÍ STRESORY – DĚTI S CAN</a:t>
            </a:r>
          </a:p>
          <a:p>
            <a:pPr marL="0" indent="0" algn="l">
              <a:buNone/>
            </a:pPr>
            <a:endParaRPr lang="cs-CZ" b="0" i="0" dirty="0">
              <a:solidFill>
                <a:srgbClr val="474747"/>
              </a:solidFill>
              <a:effectLst/>
              <a:latin typeface="Lato" panose="020F0502020204030203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872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74784-A441-41C0-B399-0895DE63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Příběhy jdoucí stresu naproti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75C041-4308-4A2C-ABB4-28C4CA789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Jsem bezcenný, zlý, k ničemu, selhávám...</a:t>
            </a:r>
          </a:p>
          <a:p>
            <a:pPr>
              <a:lnSpc>
                <a:spcPct val="120000"/>
              </a:lnSpc>
            </a:pPr>
            <a:r>
              <a:rPr lang="cs-CZ" dirty="0"/>
              <a:t>Kdyby lidé poznali, jaký opravdu jsem, budou mě odmítat.</a:t>
            </a:r>
          </a:p>
          <a:p>
            <a:pPr>
              <a:lnSpc>
                <a:spcPct val="120000"/>
              </a:lnSpc>
            </a:pPr>
            <a:r>
              <a:rPr lang="cs-CZ" dirty="0"/>
              <a:t>Nikdy nesmím být „za blbce“.</a:t>
            </a:r>
          </a:p>
          <a:p>
            <a:pPr>
              <a:lnSpc>
                <a:spcPct val="120000"/>
              </a:lnSpc>
            </a:pPr>
            <a:r>
              <a:rPr lang="cs-CZ" dirty="0"/>
              <a:t>Každý mě musí mít rád.</a:t>
            </a:r>
          </a:p>
          <a:p>
            <a:pPr>
              <a:lnSpc>
                <a:spcPct val="120000"/>
              </a:lnSpc>
            </a:pPr>
            <a:r>
              <a:rPr lang="cs-CZ" dirty="0"/>
              <a:t>Musím být nejlepší verzí sebe sama.</a:t>
            </a:r>
          </a:p>
          <a:p>
            <a:pPr>
              <a:lnSpc>
                <a:spcPct val="120000"/>
              </a:lnSpc>
            </a:pPr>
            <a:r>
              <a:rPr lang="cs-CZ" dirty="0"/>
              <a:t>Nikdy nejsem v napětí či úzkostný.</a:t>
            </a:r>
          </a:p>
          <a:p>
            <a:pPr>
              <a:lnSpc>
                <a:spcPct val="120000"/>
              </a:lnSpc>
            </a:pPr>
            <a:r>
              <a:rPr lang="cs-CZ" dirty="0"/>
              <a:t>V životě musí být všechno spravedlivé. </a:t>
            </a:r>
          </a:p>
          <a:p>
            <a:pPr>
              <a:lnSpc>
                <a:spcPct val="120000"/>
              </a:lnSpc>
            </a:pPr>
            <a:r>
              <a:rPr lang="cs-CZ" dirty="0"/>
              <a:t>Selžu-li, udělám jen jedinou chybičku, jsem k ničemu.</a:t>
            </a:r>
          </a:p>
          <a:p>
            <a:pPr>
              <a:lnSpc>
                <a:spcPct val="120000"/>
              </a:lnSpc>
            </a:pPr>
            <a:r>
              <a:rPr lang="cs-CZ" dirty="0"/>
              <a:t>Pokud se mnou druhý nesouhlasí, je to projev, že mě nemá rád.</a:t>
            </a:r>
          </a:p>
          <a:p>
            <a:pPr>
              <a:lnSpc>
                <a:spcPct val="120000"/>
              </a:lnSpc>
            </a:pPr>
            <a:r>
              <a:rPr lang="cs-CZ" dirty="0"/>
              <a:t>Moje hodnota závisí na tom, co si o mě myslí ostatní.</a:t>
            </a:r>
          </a:p>
          <a:p>
            <a:pPr>
              <a:lnSpc>
                <a:spcPct val="120000"/>
              </a:lnSpc>
            </a:pPr>
            <a:r>
              <a:rPr lang="cs-CZ" dirty="0"/>
              <a:t>Měli bychom žít s lehkostí a pohodlně, bez větší námahy.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134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" b="-17"/>
          <a:stretch>
            <a:fillRect/>
          </a:stretch>
        </p:blipFill>
        <p:spPr>
          <a:xfrm rot="13514291">
            <a:off x="1661319" y="357186"/>
            <a:ext cx="5392737" cy="5214938"/>
          </a:xfrm>
        </p:spPr>
      </p:pic>
      <p:sp>
        <p:nvSpPr>
          <p:cNvPr id="16389" name="TextovéPole 10"/>
          <p:cNvSpPr txBox="1">
            <a:spLocks noChangeArrowheads="1"/>
          </p:cNvSpPr>
          <p:nvPr/>
        </p:nvSpPr>
        <p:spPr bwMode="auto">
          <a:xfrm>
            <a:off x="2357438" y="1357313"/>
            <a:ext cx="1071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600" b="1">
                <a:solidFill>
                  <a:srgbClr val="FF0000"/>
                </a:solidFill>
              </a:rPr>
              <a:t>Podnět</a:t>
            </a:r>
          </a:p>
        </p:txBody>
      </p:sp>
      <p:sp>
        <p:nvSpPr>
          <p:cNvPr id="16390" name="TextovéPole 11"/>
          <p:cNvSpPr txBox="1">
            <a:spLocks noChangeArrowheads="1"/>
          </p:cNvSpPr>
          <p:nvPr/>
        </p:nvSpPr>
        <p:spPr bwMode="auto">
          <a:xfrm>
            <a:off x="5143500" y="1428750"/>
            <a:ext cx="1071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600" b="1">
                <a:solidFill>
                  <a:srgbClr val="FF0000"/>
                </a:solidFill>
              </a:rPr>
              <a:t>Chování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57438" y="4071938"/>
            <a:ext cx="1214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Myšlenka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43500" y="4143375"/>
            <a:ext cx="10715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Emoce</a:t>
            </a:r>
          </a:p>
        </p:txBody>
      </p:sp>
      <p:sp>
        <p:nvSpPr>
          <p:cNvPr id="16393" name="TextovéPole 14"/>
          <p:cNvSpPr txBox="1">
            <a:spLocks noChangeArrowheads="1"/>
          </p:cNvSpPr>
          <p:nvPr/>
        </p:nvSpPr>
        <p:spPr bwMode="auto">
          <a:xfrm>
            <a:off x="3571875" y="2214563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>
                <a:solidFill>
                  <a:srgbClr val="FF6600"/>
                </a:solidFill>
              </a:rPr>
              <a:t>KOGNITIVNÍ SCHÉMA</a:t>
            </a:r>
          </a:p>
        </p:txBody>
      </p:sp>
      <p:cxnSp>
        <p:nvCxnSpPr>
          <p:cNvPr id="21" name="Přímá spojovací čára 20"/>
          <p:cNvCxnSpPr/>
          <p:nvPr/>
        </p:nvCxnSpPr>
        <p:spPr>
          <a:xfrm>
            <a:off x="1285875" y="2928938"/>
            <a:ext cx="635793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Šipka dolů 29"/>
          <p:cNvSpPr/>
          <p:nvPr/>
        </p:nvSpPr>
        <p:spPr>
          <a:xfrm>
            <a:off x="1928813" y="2500313"/>
            <a:ext cx="357187" cy="857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Šipka doprava 30"/>
          <p:cNvSpPr/>
          <p:nvPr/>
        </p:nvSpPr>
        <p:spPr>
          <a:xfrm>
            <a:off x="3857625" y="5000625"/>
            <a:ext cx="857250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Šipka nahoru 31"/>
          <p:cNvSpPr/>
          <p:nvPr/>
        </p:nvSpPr>
        <p:spPr>
          <a:xfrm>
            <a:off x="6357938" y="2500313"/>
            <a:ext cx="357187" cy="9286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Šipka doleva 32"/>
          <p:cNvSpPr/>
          <p:nvPr/>
        </p:nvSpPr>
        <p:spPr>
          <a:xfrm>
            <a:off x="3786188" y="428625"/>
            <a:ext cx="857250" cy="428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8B3481-95A6-6DE8-AE78-937D812C8DF2}"/>
              </a:ext>
            </a:extLst>
          </p:cNvPr>
          <p:cNvSpPr txBox="1"/>
          <p:nvPr/>
        </p:nvSpPr>
        <p:spPr>
          <a:xfrm>
            <a:off x="1071945" y="5357813"/>
            <a:ext cx="6516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Nejsem dost dobrý/á.</a:t>
            </a:r>
            <a:endParaRPr lang="cs-CZ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Nejsem na světě vítaný/á.</a:t>
            </a:r>
            <a:endParaRPr lang="cs-CZ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Ošidili mě. Ukřivdili mi.</a:t>
            </a:r>
            <a:endParaRPr lang="cs-CZ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2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31642EB8-1CAA-414C-A69F-D447EC1172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" b="-17"/>
          <a:stretch>
            <a:fillRect/>
          </a:stretch>
        </p:blipFill>
        <p:spPr>
          <a:xfrm rot="13514291">
            <a:off x="1603459" y="324601"/>
            <a:ext cx="5462222" cy="5282132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CEBCD07-86EB-4E1B-8131-3654F34C424C}"/>
              </a:ext>
            </a:extLst>
          </p:cNvPr>
          <p:cNvSpPr/>
          <p:nvPr/>
        </p:nvSpPr>
        <p:spPr>
          <a:xfrm>
            <a:off x="160338" y="5033963"/>
            <a:ext cx="360045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Arial" charset="0"/>
              </a:rPr>
              <a:t>„</a:t>
            </a:r>
            <a:r>
              <a:rPr lang="cs-CZ" b="1" dirty="0">
                <a:latin typeface="+mj-lt"/>
              </a:rPr>
              <a:t>Stejně to zkazím, nemá cenu se snažit.“</a:t>
            </a:r>
            <a:endParaRPr lang="cs-CZ" dirty="0"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82C9E93-B92A-4F9F-8A00-C87C5F4A2C01}"/>
              </a:ext>
            </a:extLst>
          </p:cNvPr>
          <p:cNvSpPr/>
          <p:nvPr/>
        </p:nvSpPr>
        <p:spPr>
          <a:xfrm>
            <a:off x="4857750" y="5072063"/>
            <a:ext cx="389096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„Ať budu dělat cokoliv, stejně nemám šanci na dobrou známku.“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7413" name="TextovéPole 10">
            <a:extLst>
              <a:ext uri="{FF2B5EF4-FFF2-40B4-BE49-F238E27FC236}">
                <a16:creationId xmlns:a16="http://schemas.microsoft.com/office/drawing/2014/main" id="{37917217-86D2-41CF-B3F6-127A52713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1357313"/>
            <a:ext cx="1071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Podnět</a:t>
            </a:r>
          </a:p>
        </p:txBody>
      </p:sp>
      <p:sp>
        <p:nvSpPr>
          <p:cNvPr id="17414" name="TextovéPole 11">
            <a:extLst>
              <a:ext uri="{FF2B5EF4-FFF2-40B4-BE49-F238E27FC236}">
                <a16:creationId xmlns:a16="http://schemas.microsoft.com/office/drawing/2014/main" id="{6EF7BDCA-CDA9-4EA3-8A02-5281D867C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1428750"/>
            <a:ext cx="1071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Chování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88501C-2A4A-4A87-ADAC-7220348F7835}"/>
              </a:ext>
            </a:extLst>
          </p:cNvPr>
          <p:cNvSpPr txBox="1"/>
          <p:nvPr/>
        </p:nvSpPr>
        <p:spPr>
          <a:xfrm>
            <a:off x="2357438" y="4071938"/>
            <a:ext cx="1214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Myšlenka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675BC8-E2CD-485C-9C2B-53D90358A0BF}"/>
              </a:ext>
            </a:extLst>
          </p:cNvPr>
          <p:cNvSpPr txBox="1"/>
          <p:nvPr/>
        </p:nvSpPr>
        <p:spPr>
          <a:xfrm>
            <a:off x="5143500" y="4143375"/>
            <a:ext cx="10715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Emoce</a:t>
            </a:r>
          </a:p>
        </p:txBody>
      </p:sp>
      <p:sp>
        <p:nvSpPr>
          <p:cNvPr id="17417" name="TextovéPole 14">
            <a:extLst>
              <a:ext uri="{FF2B5EF4-FFF2-40B4-BE49-F238E27FC236}">
                <a16:creationId xmlns:a16="http://schemas.microsoft.com/office/drawing/2014/main" id="{4125EF1F-EED4-4E1B-8E77-3FD9EC7CF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2214563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6600"/>
                </a:solidFill>
                <a:latin typeface="Arial" panose="020B0604020202020204" pitchFamily="34" charset="0"/>
              </a:rPr>
              <a:t>KOGNITIVNÍ SCHÉMA</a:t>
            </a:r>
          </a:p>
        </p:txBody>
      </p:sp>
      <p:cxnSp>
        <p:nvCxnSpPr>
          <p:cNvPr id="21" name="Přímá spojovací čára 20">
            <a:extLst>
              <a:ext uri="{FF2B5EF4-FFF2-40B4-BE49-F238E27FC236}">
                <a16:creationId xmlns:a16="http://schemas.microsoft.com/office/drawing/2014/main" id="{B2971723-6035-49C5-8F6C-2EF47002A36B}"/>
              </a:ext>
            </a:extLst>
          </p:cNvPr>
          <p:cNvCxnSpPr/>
          <p:nvPr/>
        </p:nvCxnSpPr>
        <p:spPr>
          <a:xfrm>
            <a:off x="1285875" y="2928938"/>
            <a:ext cx="635793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Šipka dolů 29">
            <a:extLst>
              <a:ext uri="{FF2B5EF4-FFF2-40B4-BE49-F238E27FC236}">
                <a16:creationId xmlns:a16="http://schemas.microsoft.com/office/drawing/2014/main" id="{71743640-377D-496F-985A-45E2D21AD59B}"/>
              </a:ext>
            </a:extLst>
          </p:cNvPr>
          <p:cNvSpPr/>
          <p:nvPr/>
        </p:nvSpPr>
        <p:spPr>
          <a:xfrm>
            <a:off x="1928813" y="2500313"/>
            <a:ext cx="357187" cy="857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Šipka doprava 30">
            <a:extLst>
              <a:ext uri="{FF2B5EF4-FFF2-40B4-BE49-F238E27FC236}">
                <a16:creationId xmlns:a16="http://schemas.microsoft.com/office/drawing/2014/main" id="{B4D90461-750E-4376-A794-6B6D92BA7411}"/>
              </a:ext>
            </a:extLst>
          </p:cNvPr>
          <p:cNvSpPr/>
          <p:nvPr/>
        </p:nvSpPr>
        <p:spPr>
          <a:xfrm>
            <a:off x="3857625" y="5000625"/>
            <a:ext cx="857250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Šipka nahoru 31">
            <a:extLst>
              <a:ext uri="{FF2B5EF4-FFF2-40B4-BE49-F238E27FC236}">
                <a16:creationId xmlns:a16="http://schemas.microsoft.com/office/drawing/2014/main" id="{C3340A3B-F0E4-41D4-B2EA-610867465746}"/>
              </a:ext>
            </a:extLst>
          </p:cNvPr>
          <p:cNvSpPr/>
          <p:nvPr/>
        </p:nvSpPr>
        <p:spPr>
          <a:xfrm>
            <a:off x="6357938" y="2500313"/>
            <a:ext cx="357187" cy="9286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Šipka doleva 32">
            <a:extLst>
              <a:ext uri="{FF2B5EF4-FFF2-40B4-BE49-F238E27FC236}">
                <a16:creationId xmlns:a16="http://schemas.microsoft.com/office/drawing/2014/main" id="{A34ED7B3-2A10-43AE-94ED-38B95D8CD902}"/>
              </a:ext>
            </a:extLst>
          </p:cNvPr>
          <p:cNvSpPr/>
          <p:nvPr/>
        </p:nvSpPr>
        <p:spPr>
          <a:xfrm>
            <a:off x="3786188" y="428625"/>
            <a:ext cx="857250" cy="428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7BD0F96-2E9E-4A7F-A8E8-696E400BFC6E}"/>
              </a:ext>
            </a:extLst>
          </p:cNvPr>
          <p:cNvSpPr txBox="1"/>
          <p:nvPr/>
        </p:nvSpPr>
        <p:spPr>
          <a:xfrm>
            <a:off x="630050" y="997654"/>
            <a:ext cx="163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Dostal jsem další pětku ...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AC8AF07-8831-4B77-AC35-C6F95937339A}"/>
              </a:ext>
            </a:extLst>
          </p:cNvPr>
          <p:cNvSpPr txBox="1"/>
          <p:nvPr/>
        </p:nvSpPr>
        <p:spPr>
          <a:xfrm>
            <a:off x="439525" y="3610273"/>
            <a:ext cx="163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Vždycky jsem říkal, že jsem neschopný...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1335324-A11A-43B6-A4D6-D8BD72731110}"/>
              </a:ext>
            </a:extLst>
          </p:cNvPr>
          <p:cNvSpPr txBox="1"/>
          <p:nvPr/>
        </p:nvSpPr>
        <p:spPr>
          <a:xfrm>
            <a:off x="6590889" y="3734098"/>
            <a:ext cx="1917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Sebelítost, smutek, beznaděj, hněv, stud, únava...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E472D2-1261-4190-A421-2AAD116A7117}"/>
              </a:ext>
            </a:extLst>
          </p:cNvPr>
          <p:cNvSpPr txBox="1"/>
          <p:nvPr/>
        </p:nvSpPr>
        <p:spPr>
          <a:xfrm>
            <a:off x="6779802" y="764704"/>
            <a:ext cx="1968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Dítě nespolupracuje, přehlíží učitele nebo se ho snaží rozčílit, dělá třídního šaška...</a:t>
            </a:r>
          </a:p>
        </p:txBody>
      </p:sp>
    </p:spTree>
    <p:extLst>
      <p:ext uri="{BB962C8B-B14F-4D97-AF65-F5344CB8AC3E}">
        <p14:creationId xmlns:p14="http://schemas.microsoft.com/office/powerpoint/2010/main" val="1410968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B849-4B7C-585E-0C31-8605652C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146DFE10-4AA7-17AB-99E9-678F47D6C9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" b="-17"/>
          <a:stretch>
            <a:fillRect/>
          </a:stretch>
        </p:blipFill>
        <p:spPr>
          <a:xfrm rot="13514291">
            <a:off x="1603459" y="324601"/>
            <a:ext cx="5462222" cy="5282132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5CCD9C7-9817-F9DA-C5CA-3943705BCB89}"/>
              </a:ext>
            </a:extLst>
          </p:cNvPr>
          <p:cNvSpPr/>
          <p:nvPr/>
        </p:nvSpPr>
        <p:spPr>
          <a:xfrm>
            <a:off x="614363" y="5507209"/>
            <a:ext cx="36004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Arial" charset="0"/>
              </a:rPr>
              <a:t>„</a:t>
            </a:r>
            <a:r>
              <a:rPr lang="cs-CZ" b="1" dirty="0">
                <a:latin typeface="+mj-lt"/>
              </a:rPr>
              <a:t>……..“</a:t>
            </a:r>
            <a:endParaRPr lang="cs-CZ" dirty="0"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DD52F01-B2C5-8AA1-2555-F4D13D855C7A}"/>
              </a:ext>
            </a:extLst>
          </p:cNvPr>
          <p:cNvSpPr/>
          <p:nvPr/>
        </p:nvSpPr>
        <p:spPr>
          <a:xfrm>
            <a:off x="4857749" y="5539174"/>
            <a:ext cx="38909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„……….“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7413" name="TextovéPole 10">
            <a:extLst>
              <a:ext uri="{FF2B5EF4-FFF2-40B4-BE49-F238E27FC236}">
                <a16:creationId xmlns:a16="http://schemas.microsoft.com/office/drawing/2014/main" id="{C073F470-12E9-7563-EEC4-FBAD49906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1357313"/>
            <a:ext cx="1071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Podnět</a:t>
            </a:r>
          </a:p>
        </p:txBody>
      </p:sp>
      <p:sp>
        <p:nvSpPr>
          <p:cNvPr id="17414" name="TextovéPole 11">
            <a:extLst>
              <a:ext uri="{FF2B5EF4-FFF2-40B4-BE49-F238E27FC236}">
                <a16:creationId xmlns:a16="http://schemas.microsoft.com/office/drawing/2014/main" id="{318C14CD-D3FE-666D-4845-BD5DFDF1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1428750"/>
            <a:ext cx="1071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Chování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6D7ECEF-2FA8-707A-A7C8-8C643D7C4F50}"/>
              </a:ext>
            </a:extLst>
          </p:cNvPr>
          <p:cNvSpPr txBox="1"/>
          <p:nvPr/>
        </p:nvSpPr>
        <p:spPr>
          <a:xfrm>
            <a:off x="2357438" y="4071938"/>
            <a:ext cx="1214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Myšlenka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7CAD816-7A90-0797-26B0-A85950277E5E}"/>
              </a:ext>
            </a:extLst>
          </p:cNvPr>
          <p:cNvSpPr txBox="1"/>
          <p:nvPr/>
        </p:nvSpPr>
        <p:spPr>
          <a:xfrm>
            <a:off x="5143500" y="4143375"/>
            <a:ext cx="10715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Emoce</a:t>
            </a:r>
          </a:p>
        </p:txBody>
      </p:sp>
      <p:sp>
        <p:nvSpPr>
          <p:cNvPr id="17417" name="TextovéPole 14">
            <a:extLst>
              <a:ext uri="{FF2B5EF4-FFF2-40B4-BE49-F238E27FC236}">
                <a16:creationId xmlns:a16="http://schemas.microsoft.com/office/drawing/2014/main" id="{5252B970-AE97-1891-331C-106B19C75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2214563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6600"/>
                </a:solidFill>
                <a:latin typeface="Arial" panose="020B0604020202020204" pitchFamily="34" charset="0"/>
              </a:rPr>
              <a:t>KOGNITIVNÍ SCHÉMA</a:t>
            </a:r>
          </a:p>
        </p:txBody>
      </p:sp>
      <p:cxnSp>
        <p:nvCxnSpPr>
          <p:cNvPr id="21" name="Přímá spojovací čára 20">
            <a:extLst>
              <a:ext uri="{FF2B5EF4-FFF2-40B4-BE49-F238E27FC236}">
                <a16:creationId xmlns:a16="http://schemas.microsoft.com/office/drawing/2014/main" id="{E003DBDF-0156-3018-92E9-C6763E492C2E}"/>
              </a:ext>
            </a:extLst>
          </p:cNvPr>
          <p:cNvCxnSpPr/>
          <p:nvPr/>
        </p:nvCxnSpPr>
        <p:spPr>
          <a:xfrm>
            <a:off x="1285875" y="2928938"/>
            <a:ext cx="635793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Šipka dolů 29">
            <a:extLst>
              <a:ext uri="{FF2B5EF4-FFF2-40B4-BE49-F238E27FC236}">
                <a16:creationId xmlns:a16="http://schemas.microsoft.com/office/drawing/2014/main" id="{C3A1E3EC-72A4-AFD5-284C-13B552E225BC}"/>
              </a:ext>
            </a:extLst>
          </p:cNvPr>
          <p:cNvSpPr/>
          <p:nvPr/>
        </p:nvSpPr>
        <p:spPr>
          <a:xfrm>
            <a:off x="1928813" y="2500313"/>
            <a:ext cx="357187" cy="857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Šipka doprava 30">
            <a:extLst>
              <a:ext uri="{FF2B5EF4-FFF2-40B4-BE49-F238E27FC236}">
                <a16:creationId xmlns:a16="http://schemas.microsoft.com/office/drawing/2014/main" id="{BB6AC647-FEA9-1B3E-CD60-4C83C381D8A6}"/>
              </a:ext>
            </a:extLst>
          </p:cNvPr>
          <p:cNvSpPr/>
          <p:nvPr/>
        </p:nvSpPr>
        <p:spPr>
          <a:xfrm>
            <a:off x="3857625" y="5000625"/>
            <a:ext cx="857250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Šipka nahoru 31">
            <a:extLst>
              <a:ext uri="{FF2B5EF4-FFF2-40B4-BE49-F238E27FC236}">
                <a16:creationId xmlns:a16="http://schemas.microsoft.com/office/drawing/2014/main" id="{B30D446F-4042-ADB9-16AC-F8267D5BCA28}"/>
              </a:ext>
            </a:extLst>
          </p:cNvPr>
          <p:cNvSpPr/>
          <p:nvPr/>
        </p:nvSpPr>
        <p:spPr>
          <a:xfrm>
            <a:off x="6357938" y="2500313"/>
            <a:ext cx="357187" cy="9286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Šipka doleva 32">
            <a:extLst>
              <a:ext uri="{FF2B5EF4-FFF2-40B4-BE49-F238E27FC236}">
                <a16:creationId xmlns:a16="http://schemas.microsoft.com/office/drawing/2014/main" id="{CE734A83-5E6A-8E09-7B79-40580E12EBB8}"/>
              </a:ext>
            </a:extLst>
          </p:cNvPr>
          <p:cNvSpPr/>
          <p:nvPr/>
        </p:nvSpPr>
        <p:spPr>
          <a:xfrm>
            <a:off x="3786188" y="428625"/>
            <a:ext cx="857250" cy="428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6C4D764-86CF-B562-ADD2-A93EFCB560A8}"/>
              </a:ext>
            </a:extLst>
          </p:cNvPr>
          <p:cNvSpPr txBox="1"/>
          <p:nvPr/>
        </p:nvSpPr>
        <p:spPr>
          <a:xfrm>
            <a:off x="630050" y="997654"/>
            <a:ext cx="163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Děti jsou demotivované, mám pocit, že nemají zájem, ruší, vidím otrávené obličeje ...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E576918-BF4F-C240-98BA-EFC26F4A5643}"/>
              </a:ext>
            </a:extLst>
          </p:cNvPr>
          <p:cNvSpPr txBox="1"/>
          <p:nvPr/>
        </p:nvSpPr>
        <p:spPr>
          <a:xfrm>
            <a:off x="473903" y="4547486"/>
            <a:ext cx="163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?????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0A04D04-0487-1A48-1C65-36E4133FC64A}"/>
              </a:ext>
            </a:extLst>
          </p:cNvPr>
          <p:cNvSpPr txBox="1"/>
          <p:nvPr/>
        </p:nvSpPr>
        <p:spPr>
          <a:xfrm>
            <a:off x="6830800" y="4413421"/>
            <a:ext cx="19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?????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CC2FD35-86C0-7D03-6C61-2407D7614BBA}"/>
              </a:ext>
            </a:extLst>
          </p:cNvPr>
          <p:cNvSpPr txBox="1"/>
          <p:nvPr/>
        </p:nvSpPr>
        <p:spPr>
          <a:xfrm>
            <a:off x="6803231" y="1383686"/>
            <a:ext cx="196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198091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FABFB-475C-4D6A-AF78-C0608441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575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Naučená bezmocnost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C08C3-C031-4493-A23D-0A5D8176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sedmdesátá léta minulého století -  americký psycholog Martin E. P.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Seligman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důsledek  opakovaného vystavení jedince nepříjemným pocitům v prostředí, ze kterého nemá možnost uniknout - nepříjemný podnět trpět, a to i ve  chvíli, kdy již má možnost jiného řešení situace (úniku).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j-lt"/>
                <a:ea typeface="Calibri" panose="020F0502020204030204" pitchFamily="34" charset="0"/>
                <a:cs typeface="TitilliumText22L-Bold"/>
              </a:rPr>
              <a:t>p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řesvědčení, že situace je nezávislá úsilí – </a:t>
            </a: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tilliumText22L-Bold"/>
              </a:rPr>
              <a:t>„Ať dělám, co dělám, vždy je to špatně. Nemá cenu se snažit.“</a:t>
            </a:r>
            <a:endParaRPr lang="cs-CZ" sz="20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podporováno i způsobem komunikace s dítětem v rodině nebo ve škole - zdůrazňování nedostatků, nevhodné srovnávání s úspěchy druhých.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může vést až k s</a:t>
            </a:r>
            <a:r>
              <a:rPr lang="cs-CZ" sz="2000" dirty="0">
                <a:latin typeface="+mj-lt"/>
              </a:rPr>
              <a:t>yndromu neúspěšného žáka – dítě zcela přestane věřit ve své schopnosti, odmítá plnit úkoly – často volí náhradní chování (záškoláctví, parta vrstevníků apod.)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451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CE042-0FBF-4B1F-8B43-685BEEB7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Pigmailon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efekt = sebenaplňující předpovědi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038760-B007-4612-9898-2F1163C7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42" y="1736595"/>
            <a:ext cx="4834880" cy="4641379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j-lt"/>
                <a:ea typeface="Calibri" panose="020F0502020204030204" pitchFamily="34" charset="0"/>
                <a:cs typeface="TitilliumText22L-Bold"/>
              </a:rPr>
              <a:t>podle veršované pověsti o kyperském králi od 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Publia Ovidia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Naso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 (Proměny)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jako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Pigmalion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 efekt byl, na základě této pověsti, označen jev, kdy pozitivní očekávání vede k pozitivnímu výsledku (opakem je Golem efekt)</a:t>
            </a:r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vědci Robert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Rosenthal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 a Lenor Jacobson na konci 60. let 20. století uskutečnili experiment s názvem „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Pigmalion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 in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the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 </a:t>
            </a:r>
            <a:r>
              <a:rPr lang="cs-CZ" sz="2000" dirty="0" err="1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Classroom</a:t>
            </a:r>
            <a:r>
              <a:rPr lang="cs-CZ" sz="2000" dirty="0">
                <a:effectLst/>
                <a:latin typeface="+mj-lt"/>
                <a:ea typeface="Calibri" panose="020F0502020204030204" pitchFamily="34" charset="0"/>
                <a:cs typeface="TitilliumText22L-Bold"/>
              </a:rPr>
              <a:t>“. </a:t>
            </a:r>
            <a:endParaRPr lang="cs-CZ" sz="2000" dirty="0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EB1A36-7C62-4D2E-86DB-AC8C9396A9A3}"/>
              </a:ext>
            </a:extLst>
          </p:cNvPr>
          <p:cNvSpPr txBox="1"/>
          <p:nvPr/>
        </p:nvSpPr>
        <p:spPr>
          <a:xfrm>
            <a:off x="323528" y="600864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 b="0" i="0" dirty="0">
                <a:solidFill>
                  <a:srgbClr val="000000"/>
                </a:solidFill>
                <a:effectLst/>
                <a:latin typeface="Linux Libertine"/>
              </a:rPr>
              <a:t>Pygmalion &amp;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Linux Libertine"/>
              </a:rPr>
              <a:t>Galatea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Linux Libertine"/>
              </a:rPr>
              <a:t> (Louis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Linux Libertine"/>
              </a:rPr>
              <a:t>Gauffier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Linux Libertine"/>
              </a:rPr>
              <a:t>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C90F54-F677-4D4F-8072-DBD0FA442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79" y="1694929"/>
            <a:ext cx="3274541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03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Témata spojená s výukou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Strach ze selhání a školní stres </a:t>
            </a:r>
          </a:p>
          <a:p>
            <a:pPr marL="0" indent="0" algn="ctr">
              <a:buNone/>
            </a:pPr>
            <a:r>
              <a:rPr lang="cs-CZ" dirty="0"/>
              <a:t>(přijímací zkoušky, testy, známky)</a:t>
            </a:r>
          </a:p>
          <a:p>
            <a:r>
              <a:rPr lang="cs-CZ" dirty="0"/>
              <a:t>Potřeba větší individuální podpory, zejména    u žáků s poruchami učení či specifickými potřebami </a:t>
            </a:r>
          </a:p>
          <a:p>
            <a:pPr marL="0" indent="0" algn="ctr">
              <a:buNone/>
            </a:pPr>
            <a:r>
              <a:rPr lang="cs-CZ" dirty="0"/>
              <a:t>(pro někoho ponížení, jsem horší než ti ostatní)</a:t>
            </a:r>
          </a:p>
          <a:p>
            <a:r>
              <a:rPr lang="cs-CZ" dirty="0"/>
              <a:t>Vliv nadměrné zátěže a nedostatku času na volnočasové aktivity a odpočinek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 by pomohlo? </a:t>
            </a:r>
            <a:endParaRPr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2723"/>
            <a:ext cx="8229600" cy="5570639"/>
          </a:xfrm>
        </p:spPr>
        <p:txBody>
          <a:bodyPr>
            <a:normAutofit/>
          </a:bodyPr>
          <a:lstStyle/>
          <a:p>
            <a:r>
              <a:rPr lang="cs-CZ" dirty="0"/>
              <a:t>Dostupnost podpory duševního zdraví  -  možnost sdílení obtíží s důvěrnou a blízkou osobou?</a:t>
            </a:r>
          </a:p>
          <a:p>
            <a:r>
              <a:rPr lang="cs-CZ" dirty="0"/>
              <a:t>Prostor pro relaxaci a psychohygienu?</a:t>
            </a:r>
          </a:p>
          <a:p>
            <a:r>
              <a:rPr lang="cs-CZ" dirty="0"/>
              <a:t>Větší zapojení žáků do rozhodování a participace na školním životě?</a:t>
            </a:r>
          </a:p>
          <a:p>
            <a:r>
              <a:rPr lang="cs-CZ" dirty="0"/>
              <a:t>Podpora klimatu třídy - podpora a spolupráce?</a:t>
            </a:r>
          </a:p>
          <a:p>
            <a:r>
              <a:rPr lang="cs-CZ" dirty="0"/>
              <a:t>Podpora odolnosti vůči stresu?</a:t>
            </a:r>
          </a:p>
          <a:p>
            <a:pPr marL="0" indent="0">
              <a:buNone/>
            </a:pPr>
            <a:r>
              <a:rPr lang="cs-CZ" dirty="0"/>
              <a:t>???????????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80692E-D815-AE90-DD5E-DFAD290C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96" y="222227"/>
            <a:ext cx="2696758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…kolektivní </a:t>
            </a:r>
            <a:r>
              <a:rPr lang="cs-CZ" sz="37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posttrauma</a:t>
            </a:r>
            <a:r>
              <a:rPr lang="cs-CZ" sz="3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ACB1B3-48CD-05CB-06C6-46025B6B4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0" y="1758515"/>
            <a:ext cx="3342270" cy="4877258"/>
          </a:xfrm>
        </p:spPr>
        <p:txBody>
          <a:bodyPr>
            <a:normAutofit/>
          </a:bodyPr>
          <a:lstStyle/>
          <a:p>
            <a:r>
              <a:rPr lang="cs-CZ" sz="2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Politická situace </a:t>
            </a:r>
          </a:p>
          <a:p>
            <a:r>
              <a:rPr lang="cs-CZ" sz="2500" dirty="0"/>
              <a:t>Válka na Ukrajině       a další válečné konflikty</a:t>
            </a:r>
          </a:p>
          <a:p>
            <a:r>
              <a:rPr lang="cs-CZ" sz="2500" dirty="0"/>
              <a:t>Klimatická krize</a:t>
            </a:r>
          </a:p>
          <a:p>
            <a:r>
              <a:rPr lang="cs-CZ" sz="2500" dirty="0"/>
              <a:t>Elektronika – sociální sítě </a:t>
            </a:r>
          </a:p>
          <a:p>
            <a:r>
              <a:rPr lang="cs-CZ" sz="2500" dirty="0"/>
              <a:t>Snižující se frustrační tolerance</a:t>
            </a:r>
          </a:p>
          <a:p>
            <a:pPr marL="0" indent="0">
              <a:buNone/>
            </a:pPr>
            <a:endParaRPr lang="cs-CZ" sz="2500" dirty="0"/>
          </a:p>
          <a:p>
            <a:pPr marL="0" indent="0">
              <a:buNone/>
            </a:pPr>
            <a:endParaRPr lang="cs-CZ" sz="2500" dirty="0"/>
          </a:p>
          <a:p>
            <a:endParaRPr lang="cs-CZ" sz="1700" dirty="0"/>
          </a:p>
        </p:txBody>
      </p:sp>
      <p:pic>
        <p:nvPicPr>
          <p:cNvPr id="6" name="Obrázek 5" descr="Obsah obrázku umění, koule, snímek obrazovky, šachová figurka&#10;&#10;Obsah vygenerovaný umělou inteligencí může být nesprávný.">
            <a:extLst>
              <a:ext uri="{FF2B5EF4-FFF2-40B4-BE49-F238E27FC236}">
                <a16:creationId xmlns:a16="http://schemas.microsoft.com/office/drawing/2014/main" id="{74627151-4FA9-3AFB-27E2-A08D9304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25" r="7855"/>
          <a:stretch/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5230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FB81B0-D4A3-4924-1C00-002475CF2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645"/>
          <a:stretch/>
        </p:blipFill>
        <p:spPr>
          <a:xfrm>
            <a:off x="1773808" y="160540"/>
            <a:ext cx="5919472" cy="42693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94A809-6872-740B-1493-98968514B03B}"/>
              </a:ext>
            </a:extLst>
          </p:cNvPr>
          <p:cNvSpPr txBox="1"/>
          <p:nvPr/>
        </p:nvSpPr>
        <p:spPr>
          <a:xfrm>
            <a:off x="356616" y="4450691"/>
            <a:ext cx="84307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"Žijete dvakrát déle než lidé v předchozích staletích. Je mnohem menší pravděpodobnost, že budete chudí, že budete obětí násilí. Naopak je větší pravděpodobnost, že jste chodili do školy docela hodně let. A mnohem víc rozumíte světu. Kolem sebe máte spoustu věcí, které nám zjednoduší život jako vytápění, klimatizace, elektřina, světlo, doprava nebo média." – Důvody, proč bychom podle kognitivního psychologa Stevena </a:t>
            </a:r>
            <a:r>
              <a:rPr lang="cs-CZ" sz="2000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Pinkera</a:t>
            </a:r>
            <a:r>
              <a:rPr lang="cs-CZ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 mohli být dnes šťastní.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50363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633DC7B-BCCE-4C1D-9E13-C853A1552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6672"/>
            <a:ext cx="206390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3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květina, kresba, obraz, skica&#10;&#10;Popis byl vytvořen automaticky">
            <a:extLst>
              <a:ext uri="{FF2B5EF4-FFF2-40B4-BE49-F238E27FC236}">
                <a16:creationId xmlns:a16="http://schemas.microsoft.com/office/drawing/2014/main" id="{39A351FF-F469-FD2B-601D-7FA907D56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99" b="701"/>
          <a:stretch/>
        </p:blipFill>
        <p:spPr>
          <a:xfrm>
            <a:off x="20" y="10"/>
            <a:ext cx="9143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7EA9851-7024-4D2F-A9F9-50C73F364AFC}"/>
              </a:ext>
            </a:extLst>
          </p:cNvPr>
          <p:cNvSpPr txBox="1"/>
          <p:nvPr/>
        </p:nvSpPr>
        <p:spPr>
          <a:xfrm>
            <a:off x="4375916" y="3429000"/>
            <a:ext cx="4164067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cs-CZ" sz="2200" dirty="0">
                <a:latin typeface="+mn-lt"/>
                <a:ea typeface="+mn-ea"/>
              </a:rPr>
              <a:t>Každý člověk dělá v danou chvíli to nejlepší, co umí.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cs-CZ" sz="2200" dirty="0">
                <a:latin typeface="+mn-lt"/>
                <a:ea typeface="+mn-ea"/>
              </a:rPr>
              <a:t>A to i když to dělá (a možná i jen z našeho pohledu) špatně.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cs-CZ" sz="2200" dirty="0">
              <a:latin typeface="+mn-lt"/>
              <a:ea typeface="+mn-ea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cs-CZ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„Květiny jsou slabé. Zabezpečují se, jak dovedou. Myslí si, že jsou strašné, když mají trny….“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cs-CZ" sz="1500" dirty="0">
                <a:latin typeface="+mn-lt"/>
                <a:ea typeface="+mn-ea"/>
              </a:rPr>
              <a:t>( A. de Saint-Exupéry, Malý princ) </a:t>
            </a:r>
          </a:p>
        </p:txBody>
      </p:sp>
      <p:sp>
        <p:nvSpPr>
          <p:cNvPr id="34819" name="Zástupný symbol pro číslo snímku 4">
            <a:extLst>
              <a:ext uri="{FF2B5EF4-FFF2-40B4-BE49-F238E27FC236}">
                <a16:creationId xmlns:a16="http://schemas.microsoft.com/office/drawing/2014/main" id="{57E9AA62-E037-4E6C-A7B6-77206919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600"/>
              </a:spcAft>
              <a:defRPr/>
            </a:pPr>
            <a:fld id="{5EC130CB-068E-4E95-A9D4-54F0190DA42A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600"/>
                </a:spcAft>
                <a:defRPr/>
              </a:pPr>
              <a:t>32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E15D5-DB4C-4638-B26E-5D166AEA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2" y="147215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cs-CZ" sz="33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</a:rPr>
              <a:t>Děkuji za pozornost!</a:t>
            </a:r>
            <a:br>
              <a:rPr lang="cs-CZ" sz="33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</a:rPr>
            </a:br>
            <a:br>
              <a:rPr lang="cs-CZ" sz="33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+mj-ea"/>
              </a:rPr>
            </a:br>
            <a:endParaRPr lang="cs-CZ" sz="3300" b="1" dirty="0">
              <a:solidFill>
                <a:schemeClr val="accent2">
                  <a:lumMod val="60000"/>
                  <a:lumOff val="40000"/>
                </a:schemeClr>
              </a:solidFill>
              <a:ea typeface="+mj-ea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09A519E-F17F-F861-3D24-8578AF52E7E3}"/>
              </a:ext>
            </a:extLst>
          </p:cNvPr>
          <p:cNvSpPr txBox="1"/>
          <p:nvPr/>
        </p:nvSpPr>
        <p:spPr>
          <a:xfrm>
            <a:off x="535053" y="5009491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1900" b="1" dirty="0">
                <a:latin typeface="+mn-lt"/>
                <a:ea typeface="+mn-ea"/>
              </a:rPr>
              <a:t>Mgr. Jana Divoká</a:t>
            </a:r>
            <a:br>
              <a:rPr lang="en-US" sz="1900" b="1" dirty="0">
                <a:latin typeface="+mn-lt"/>
                <a:ea typeface="+mn-ea"/>
              </a:rPr>
            </a:br>
            <a:r>
              <a:rPr lang="en-US" sz="1900" b="1" dirty="0">
                <a:latin typeface="+mn-lt"/>
                <a:ea typeface="+mn-ea"/>
              </a:rPr>
              <a:t>+420 603 347 250</a:t>
            </a:r>
            <a:br>
              <a:rPr lang="en-US" sz="1900" b="1" dirty="0">
                <a:latin typeface="+mn-lt"/>
                <a:ea typeface="+mn-ea"/>
              </a:rPr>
            </a:br>
            <a:r>
              <a:rPr lang="cs-CZ" sz="1900" b="1" dirty="0">
                <a:latin typeface="+mn-lt"/>
                <a:ea typeface="+mn-ea"/>
              </a:rPr>
              <a:t>info</a:t>
            </a:r>
            <a:r>
              <a:rPr lang="cs-CZ" sz="19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@janadivoka.cz</a:t>
            </a:r>
            <a:endParaRPr lang="cs-CZ" sz="19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</a:endParaRPr>
          </a:p>
          <a:p>
            <a:pPr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cs-CZ" sz="1900" b="1" dirty="0">
                <a:latin typeface="+mn-lt"/>
                <a:ea typeface="+mn-ea"/>
              </a:rPr>
              <a:t>www.janadivoka.cz</a:t>
            </a:r>
            <a:endParaRPr lang="en-US" sz="1900" b="1" dirty="0">
              <a:latin typeface="+mn-lt"/>
              <a:ea typeface="+mn-ea"/>
            </a:endParaRPr>
          </a:p>
        </p:txBody>
      </p:sp>
      <p:pic>
        <p:nvPicPr>
          <p:cNvPr id="4" name="Obrázek 3" descr="Obsah obrázku Lidská tvář, osoba, úsměv, portrét&#10;&#10;Popis byl vytvořen automaticky">
            <a:extLst>
              <a:ext uri="{FF2B5EF4-FFF2-40B4-BE49-F238E27FC236}">
                <a16:creationId xmlns:a16="http://schemas.microsoft.com/office/drawing/2014/main" id="{277F141D-3FF4-3DA9-7EF5-D121409EF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10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3851978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tráva, strom, chlapec&#10;&#10;Obsah vygenerovaný umělou inteligencí může být nesprávný.">
            <a:extLst>
              <a:ext uri="{FF2B5EF4-FFF2-40B4-BE49-F238E27FC236}">
                <a16:creationId xmlns:a16="http://schemas.microsoft.com/office/drawing/2014/main" id="{B59B1228-B0AB-A493-775B-18A8F2E9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9" r="3" b="3"/>
          <a:stretch/>
        </p:blipFill>
        <p:spPr>
          <a:xfrm>
            <a:off x="2186591" y="10"/>
            <a:ext cx="6957409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048748-D781-F5FB-1710-2F7ACE7B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2852381"/>
            <a:ext cx="2840736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Změna životního stylu dětí?</a:t>
            </a:r>
            <a:b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3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3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7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9BB976-AF44-3AC3-1716-789B2D3C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49" y="609600"/>
            <a:ext cx="3105011" cy="133083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4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Strach </a:t>
            </a:r>
            <a:br>
              <a:rPr lang="cs-CZ" sz="41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cs-CZ" sz="41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 budoucnosti? </a:t>
            </a:r>
          </a:p>
        </p:txBody>
      </p:sp>
      <p:pic>
        <p:nvPicPr>
          <p:cNvPr id="5" name="Obrázek 4" descr="Obsah obrázku mrak, oblečení, obloha, osoba&#10;&#10;Obsah vygenerovaný umělou inteligencí může být nesprávný.">
            <a:extLst>
              <a:ext uri="{FF2B5EF4-FFF2-40B4-BE49-F238E27FC236}">
                <a16:creationId xmlns:a16="http://schemas.microsoft.com/office/drawing/2014/main" id="{1250A0BE-A20F-69C1-70EC-946EE1E9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22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18D8A7-FEBF-3EFD-50DB-3EADB142F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348" y="2194102"/>
            <a:ext cx="3105010" cy="3908586"/>
          </a:xfrm>
        </p:spPr>
        <p:txBody>
          <a:bodyPr>
            <a:normAutofit/>
          </a:bodyPr>
          <a:lstStyle/>
          <a:p>
            <a:r>
              <a:rPr lang="cs-CZ" dirty="0"/>
              <a:t>Co budu dělat? </a:t>
            </a:r>
          </a:p>
          <a:p>
            <a:r>
              <a:rPr lang="cs-CZ" dirty="0"/>
              <a:t>Jak si zajistím bydlení? </a:t>
            </a:r>
          </a:p>
          <a:p>
            <a:r>
              <a:rPr lang="cs-CZ" dirty="0"/>
              <a:t>Nebudu se mít tak dobře….?</a:t>
            </a:r>
          </a:p>
        </p:txBody>
      </p:sp>
    </p:spTree>
    <p:extLst>
      <p:ext uri="{BB962C8B-B14F-4D97-AF65-F5344CB8AC3E}">
        <p14:creationId xmlns:p14="http://schemas.microsoft.com/office/powerpoint/2010/main" val="34615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zeď, umění, obraz, Výtvarné umění&#10;&#10;Popis byl vytvořen automaticky">
            <a:extLst>
              <a:ext uri="{FF2B5EF4-FFF2-40B4-BE49-F238E27FC236}">
                <a16:creationId xmlns:a16="http://schemas.microsoft.com/office/drawing/2014/main" id="{60008C7B-CE14-B50E-0A08-F0CF767A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32" r="19628" b="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E8624F-F2E4-2A20-E1E4-C64670FC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cs-CZ" sz="3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Vlna </a:t>
            </a:r>
            <a:r>
              <a:rPr lang="cs-CZ" sz="3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disociativních</a:t>
            </a:r>
            <a:r>
              <a:rPr lang="cs-CZ" sz="3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poruch?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1AEC57-08EE-2DBF-06EC-B40AB63E4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narušení nebo oddělení normálního fungování vědomí, paměti, identity nebo vnímání okolního světa (depersonalizace, derealizace). 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mohou být odpovědí na silný stres, traumatické zážitky nebo dlouhodobou psychickou zátěž, kdy mysl člověka jako obranný mechanismus "odpojí" určité vzpomínky, pocity nebo části vlastní identity.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cs-CZ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DĚTI SDÍLEJÍ MEZI SEBOU!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cs-CZ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SEBEPOŠKOZOVÁNÍ! </a:t>
            </a:r>
          </a:p>
        </p:txBody>
      </p:sp>
    </p:spTree>
    <p:extLst>
      <p:ext uri="{BB962C8B-B14F-4D97-AF65-F5344CB8AC3E}">
        <p14:creationId xmlns:p14="http://schemas.microsoft.com/office/powerpoint/2010/main" val="331646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C4AC1F-D5B9-A7C7-2F06-3105992F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4776"/>
            <a:ext cx="9077535" cy="51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9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_Jak děti vnímají duševní zdraví">
            <a:extLst>
              <a:ext uri="{FF2B5EF4-FFF2-40B4-BE49-F238E27FC236}">
                <a16:creationId xmlns:a16="http://schemas.microsoft.com/office/drawing/2014/main" id="{427B3A6E-438F-465B-863B-8420A41A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" y="256032"/>
            <a:ext cx="8767573" cy="63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_Důležitost aktivit pro duševní pohodu">
            <a:extLst>
              <a:ext uri="{FF2B5EF4-FFF2-40B4-BE49-F238E27FC236}">
                <a16:creationId xmlns:a16="http://schemas.microsoft.com/office/drawing/2014/main" id="{E5EFBA8D-8BB5-487E-A6A6-BCDA05B63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" y="51055"/>
            <a:ext cx="8999125" cy="65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83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1422</Words>
  <Application>Microsoft Office PowerPoint</Application>
  <PresentationFormat>Předvádění na obrazovce (4:3)</PresentationFormat>
  <Paragraphs>163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Lato</vt:lpstr>
      <vt:lpstr>Linux Libertine</vt:lpstr>
      <vt:lpstr>Segoe UI Historic</vt:lpstr>
      <vt:lpstr>Office Theme</vt:lpstr>
      <vt:lpstr> Kde se nacházíme  v oblasti duševního zdraví dětí  a dospívajících</vt:lpstr>
      <vt:lpstr>Prezentace aplikace PowerPoint</vt:lpstr>
      <vt:lpstr>…kolektivní posttrauma? </vt:lpstr>
      <vt:lpstr>Změna životního stylu dětí?  </vt:lpstr>
      <vt:lpstr>Strach  z budoucnosti? </vt:lpstr>
      <vt:lpstr>Vlna disociativních poruch?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Sociální sítě = zdroj úzkosti?</vt:lpstr>
      <vt:lpstr>FOMO – Fear of Missing Out  - Strach, že něco zmeškám…</vt:lpstr>
      <vt:lpstr>Srovnávání se s ostatními a zkreslená realita sociálních sítí</vt:lpstr>
      <vt:lpstr>Kyberšikana (Cyberbullying)</vt:lpstr>
      <vt:lpstr> „Nejvíce mě překvapilo, že na sobě budu muset pracovat já…“</vt:lpstr>
      <vt:lpstr>Vztahy se spolužáky a kolektivem</vt:lpstr>
      <vt:lpstr>Vztahy s pedagogy</vt:lpstr>
      <vt:lpstr>CHYBA = STRES PROČ?</vt:lpstr>
      <vt:lpstr>Co je stres?  </vt:lpstr>
      <vt:lpstr>Stresové faktory u dětí</vt:lpstr>
      <vt:lpstr>Příběhy jdoucí stresu naproti</vt:lpstr>
      <vt:lpstr>Prezentace aplikace PowerPoint</vt:lpstr>
      <vt:lpstr>Prezentace aplikace PowerPoint</vt:lpstr>
      <vt:lpstr>Prezentace aplikace PowerPoint</vt:lpstr>
      <vt:lpstr>Naučená bezmocnost </vt:lpstr>
      <vt:lpstr>Pigmailon efekt = sebenaplňující předpovědi</vt:lpstr>
      <vt:lpstr>Témata spojená s výukou</vt:lpstr>
      <vt:lpstr>Co by pomohlo? </vt:lpstr>
      <vt:lpstr>Prezentace aplikace PowerPoint</vt:lpstr>
      <vt:lpstr>Prezentace aplikace PowerPoint</vt:lpstr>
      <vt:lpstr>Prezentace aplikace PowerPoint</vt:lpstr>
      <vt:lpstr>Děkuji za pozornost!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Jana Divoká</dc:creator>
  <cp:keywords/>
  <dc:description>generated using python-pptx</dc:description>
  <cp:lastModifiedBy>Jana Divoká</cp:lastModifiedBy>
  <cp:revision>12</cp:revision>
  <dcterms:created xsi:type="dcterms:W3CDTF">2013-01-27T09:14:16Z</dcterms:created>
  <dcterms:modified xsi:type="dcterms:W3CDTF">2025-02-26T04:31:47Z</dcterms:modified>
  <cp:category/>
</cp:coreProperties>
</file>